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Helvetica Neue"/>
      <p:regular r:id="rId43"/>
      <p:bold r:id="rId44"/>
      <p:italic r:id="rId45"/>
      <p:boldItalic r:id="rId46"/>
    </p:embeddedFont>
    <p:embeddedFont>
      <p:font typeface="Helvetica Neue Light"/>
      <p:regular r:id="rId47"/>
      <p:bold r:id="rId48"/>
      <p:italic r:id="rId49"/>
      <p:boldItalic r:id="rId50"/>
    </p:embeddedFont>
    <p:embeddedFont>
      <p:font typeface="DM Sans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5">
          <p15:clr>
            <a:srgbClr val="A4A3A4"/>
          </p15:clr>
        </p15:guide>
        <p15:guide id="2" pos="5460">
          <p15:clr>
            <a:srgbClr val="A4A3A4"/>
          </p15:clr>
        </p15:guide>
        <p15:guide id="3" pos="300">
          <p15:clr>
            <a:srgbClr val="9AA0A6"/>
          </p15:clr>
        </p15:guide>
        <p15:guide id="4" orient="horz" pos="289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5" orient="horz"/>
        <p:guide pos="5460"/>
        <p:guide pos="300"/>
        <p:guide pos="289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HelveticaNeue-bold.fntdata"/><Relationship Id="rId43" Type="http://schemas.openxmlformats.org/officeDocument/2006/relationships/font" Target="fonts/HelveticaNeue-regular.fntdata"/><Relationship Id="rId46" Type="http://schemas.openxmlformats.org/officeDocument/2006/relationships/font" Target="fonts/HelveticaNeue-boldItalic.fntdata"/><Relationship Id="rId45" Type="http://schemas.openxmlformats.org/officeDocument/2006/relationships/font" Target="fonts/HelveticaNeue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HelveticaNeueLight-bold.fntdata"/><Relationship Id="rId47" Type="http://schemas.openxmlformats.org/officeDocument/2006/relationships/font" Target="fonts/HelveticaNeueLight-regular.fntdata"/><Relationship Id="rId49" Type="http://schemas.openxmlformats.org/officeDocument/2006/relationships/font" Target="fonts/HelveticaNeue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DMSans-regular.fntdata"/><Relationship Id="rId50" Type="http://schemas.openxmlformats.org/officeDocument/2006/relationships/font" Target="fonts/HelveticaNeueLight-boldItalic.fntdata"/><Relationship Id="rId53" Type="http://schemas.openxmlformats.org/officeDocument/2006/relationships/font" Target="fonts/DMSans-italic.fntdata"/><Relationship Id="rId52" Type="http://schemas.openxmlformats.org/officeDocument/2006/relationships/font" Target="fonts/DMSans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DM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xeJ3vjTLUjQJia1NVjWnCfNZZWcnbnS2/view?usp=sharing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efcfabc79b_0_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efcfabc79b_0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3ee1314d5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13ee1314d5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latin typeface="DM Sans"/>
                <a:ea typeface="DM Sans"/>
                <a:cs typeface="DM Sans"/>
                <a:sym typeface="DM Sans"/>
              </a:rPr>
              <a:t>Profesor/a: </a:t>
            </a:r>
            <a:r>
              <a:rPr lang="es">
                <a:latin typeface="DM Sans"/>
                <a:ea typeface="DM Sans"/>
                <a:cs typeface="DM Sans"/>
                <a:sym typeface="DM Sans"/>
              </a:rPr>
              <a:t>compartir pantalla para mostrar el 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3ee1314d57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13ee1314d57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compartir pantalla para mostrar el ejemplo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ee1314d57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13ee1314d57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3ee1314d57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3ee1314d57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estar declarado por encima de la función, la variable_test abarca todo lo que haya abajo, y se puede utilizar en la función. Si se declara abajo dará error.</a:t>
            </a:r>
            <a:endParaRPr sz="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“Para pensar”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crear encuestas de zoom? Disponible en </a:t>
            </a:r>
            <a:r>
              <a:rPr lang="es" u="sng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este video.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generará </a:t>
            </a:r>
            <a:r>
              <a:rPr lang="es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encuesta de zoom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los estudiantes respondan. Esto es una actividad de comprobación.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Sugerimos: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Utilizarlo antes del break para que los estudiantes puedan votar en la encuesta antes de ir al mismo.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regresar, mostrar los resultados a los estudiantes.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hay buena respuesta de este recurso, se recomienda utilizarlo de forma orgánica en más instancias de la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3ee1314d57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13ee1314d57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ee1314d57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13ee1314d57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compartir pantalla para mostrar codeando el ejemplo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ee1314d57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13ee1314d57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compartir pantalla para mostrar codeando el ejemplo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ee1314d57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3ee1314d57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3ee1314d57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13ee1314d57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" name="Google Shape;4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3ee1314d57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13ee1314d57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ee1314d57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13ee1314d57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efcfabc79b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2efcfabc79b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efcfabc79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2efcfabc79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efcfabc79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2efcfabc79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efcfabc79b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2efcfabc79b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efcfabc79b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2efcfabc79b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mostrar ejercicio codeando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efcfabc79b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2efcfabc79b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mostrar ejercicio codeando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efcfabc79b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2efcfabc79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mostrar ejercicio codeando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efcfabc79b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2efcfabc79b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efcfabc79b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2efcfabc79b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efcfabc79b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2efcfabc79b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mostrar ejercicio codeando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efcfabc79b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2efcfabc79b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mostrar ejercicio codeando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efcfabc79b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2efcfabc79b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efcfabc79b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2efcfabc79b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efcfabc79b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2efcfabc79b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efcfabc79b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2efcfabc79b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efcfabc79b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2efcfabc79b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efcfabc79b_0_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efcfabc79b_0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4f62c243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4f62c243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categorías.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3ee1314d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g13ee1314d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3ee1314d5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13ee1314d5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e1314d5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13ee1314d5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" name="Google Shape;32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33" name="Google Shape;33;p12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1">
  <p:cSld name="SECTION_HEADER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hyperlink" Target="https://docs.hektorprofe.net/python/programacion-de-funciones/paso-por-valor-y-referencia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CoderContenidos/Python-V4" TargetMode="External"/><Relationship Id="rId4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4"/>
          <p:cNvSpPr txBox="1"/>
          <p:nvPr/>
        </p:nvSpPr>
        <p:spPr>
          <a:xfrm>
            <a:off x="1461300" y="2496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Funciones en Python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" name="Google Shape;41;p14"/>
          <p:cNvSpPr txBox="1"/>
          <p:nvPr/>
        </p:nvSpPr>
        <p:spPr>
          <a:xfrm>
            <a:off x="1461300" y="1908438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 práctica en vivo - Unidad 5</a:t>
            </a: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/>
        </p:nvSpPr>
        <p:spPr>
          <a:xfrm>
            <a:off x="457725" y="1071050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Definir funciones básicas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7" name="Google Shape;117;p23"/>
          <p:cNvSpPr txBox="1"/>
          <p:nvPr/>
        </p:nvSpPr>
        <p:spPr>
          <a:xfrm>
            <a:off x="668450" y="2481888"/>
            <a:ext cx="47301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 saludar():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print('Estoy saludando desde la función')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8" name="Google Shape;118;p23"/>
          <p:cNvSpPr txBox="1"/>
          <p:nvPr/>
        </p:nvSpPr>
        <p:spPr>
          <a:xfrm>
            <a:off x="6427740" y="2264828"/>
            <a:ext cx="1494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19" name="Google Shape;119;p23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120" name="Google Shape;120;p2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1" name="Google Shape;121;p23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" name="Google Shape;122;p23"/>
          <p:cNvSpPr/>
          <p:nvPr/>
        </p:nvSpPr>
        <p:spPr>
          <a:xfrm>
            <a:off x="582225" y="2428200"/>
            <a:ext cx="3843000" cy="738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668450" y="3335325"/>
            <a:ext cx="3834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La llamamos usando: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    </a:t>
            </a:r>
            <a:r>
              <a:rPr lang="es" sz="135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  </a:t>
            </a:r>
            <a:r>
              <a:rPr b="1" lang="es" sz="135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saludar()</a:t>
            </a:r>
            <a:endParaRPr i="0" sz="1350" u="none" cap="none" strike="noStrike">
              <a:solidFill>
                <a:schemeClr val="accen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4" name="Google Shape;124;p23"/>
          <p:cNvSpPr/>
          <p:nvPr/>
        </p:nvSpPr>
        <p:spPr>
          <a:xfrm>
            <a:off x="2691600" y="3318075"/>
            <a:ext cx="977100" cy="426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672650" y="3727725"/>
            <a:ext cx="3834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Estoy saludando desde la función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Definir funciones más avanzadas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1" name="Google Shape;131;p24"/>
          <p:cNvSpPr txBox="1"/>
          <p:nvPr/>
        </p:nvSpPr>
        <p:spPr>
          <a:xfrm>
            <a:off x="473350" y="1908175"/>
            <a:ext cx="3834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32" name="Google Shape;132;p24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133" name="Google Shape;133;p2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4" name="Google Shape;134;p24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009" y="1940813"/>
            <a:ext cx="9003982" cy="231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1780700" y="4175250"/>
            <a:ext cx="5700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Prueba el código para ver qué pasa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🙂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Variables y funciones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2" name="Google Shape;142;p25"/>
          <p:cNvSpPr txBox="1"/>
          <p:nvPr/>
        </p:nvSpPr>
        <p:spPr>
          <a:xfrm>
            <a:off x="473350" y="1908175"/>
            <a:ext cx="3834600" cy="18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 test():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variable_test = 10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print(variable_test)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print(variable_test)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BA212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BA2121"/>
                </a:solidFill>
                <a:latin typeface="DM Sans"/>
                <a:ea typeface="DM Sans"/>
                <a:cs typeface="DM Sans"/>
                <a:sym typeface="DM Sans"/>
              </a:rPr>
              <a:t>NameError: name 'variable_test' is not defined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3" name="Google Shape;143;p25"/>
          <p:cNvSpPr txBox="1"/>
          <p:nvPr/>
        </p:nvSpPr>
        <p:spPr>
          <a:xfrm>
            <a:off x="4494300" y="2291300"/>
            <a:ext cx="3834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Ten en cuenta que </a:t>
            </a:r>
            <a:r>
              <a:rPr lang="es" sz="1350">
                <a:solidFill>
                  <a:schemeClr val="dk1"/>
                </a:solidFill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las variables creadas en una función </a:t>
            </a:r>
            <a:r>
              <a:rPr b="1" lang="es" sz="1350">
                <a:solidFill>
                  <a:schemeClr val="dk1"/>
                </a:solidFill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no existen </a:t>
            </a:r>
            <a:r>
              <a:rPr lang="es" sz="1350">
                <a:solidFill>
                  <a:schemeClr val="dk1"/>
                </a:solidFill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fuera de la misma, de decir son variables locales.</a:t>
            </a:r>
            <a:endParaRPr i="0" sz="1350" u="none" cap="none" strike="noStrike">
              <a:solidFill>
                <a:srgbClr val="000000"/>
              </a:solidFill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44" name="Google Shape;144;p25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145" name="Google Shape;145;p2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6" name="Google Shape;146;p25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7" name="Google Shape;147;p25"/>
          <p:cNvSpPr/>
          <p:nvPr/>
        </p:nvSpPr>
        <p:spPr>
          <a:xfrm>
            <a:off x="392950" y="1908175"/>
            <a:ext cx="3915000" cy="2011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" name="Google Shape;148;p25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149" name="Google Shape;149;p2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0" name="Google Shape;150;p25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26"/>
          <p:cNvGrpSpPr/>
          <p:nvPr/>
        </p:nvGrpSpPr>
        <p:grpSpPr>
          <a:xfrm>
            <a:off x="473370" y="619431"/>
            <a:ext cx="738905" cy="738905"/>
            <a:chOff x="575612" y="1950748"/>
            <a:chExt cx="431100" cy="431100"/>
          </a:xfrm>
        </p:grpSpPr>
        <p:sp>
          <p:nvSpPr>
            <p:cNvPr id="156" name="Google Shape;156;p26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7" name="Google Shape;157;p26" title="ícono para pensar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8" name="Google Shape;158;p26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9" name="Google Shape;159;p26"/>
          <p:cNvSpPr txBox="1"/>
          <p:nvPr/>
        </p:nvSpPr>
        <p:spPr>
          <a:xfrm>
            <a:off x="473350" y="1555375"/>
            <a:ext cx="7169400" cy="18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es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Si las variables creadas en una función, solo existen dentro de esa función ¿Cómo explicarías esto?</a:t>
            </a:r>
            <a:endParaRPr i="1"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" sz="1350">
                <a:solidFill>
                  <a:srgbClr val="FF0000"/>
                </a:solidFill>
                <a:highlight>
                  <a:schemeClr val="dk1"/>
                </a:highlight>
                <a:latin typeface="DM Sans"/>
                <a:ea typeface="DM Sans"/>
                <a:cs typeface="DM Sans"/>
                <a:sym typeface="DM Sans"/>
              </a:rPr>
              <a:t>&gt;&gt;&gt; </a:t>
            </a:r>
            <a:r>
              <a:rPr lang="es" sz="1350">
                <a:solidFill>
                  <a:schemeClr val="lt1"/>
                </a:solidFill>
                <a:highlight>
                  <a:schemeClr val="dk1"/>
                </a:highlight>
                <a:latin typeface="DM Sans"/>
                <a:ea typeface="DM Sans"/>
                <a:cs typeface="DM Sans"/>
                <a:sym typeface="DM Sans"/>
              </a:rPr>
              <a:t>variable_test = 10</a:t>
            </a:r>
            <a:endParaRPr sz="1350">
              <a:solidFill>
                <a:schemeClr val="lt1"/>
              </a:solidFill>
              <a:highlight>
                <a:schemeClr val="dk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" sz="1350">
                <a:solidFill>
                  <a:srgbClr val="FF0000"/>
                </a:solidFill>
                <a:highlight>
                  <a:schemeClr val="dk1"/>
                </a:highlight>
                <a:latin typeface="DM Sans"/>
                <a:ea typeface="DM Sans"/>
                <a:cs typeface="DM Sans"/>
                <a:sym typeface="DM Sans"/>
              </a:rPr>
              <a:t>&gt;&gt;&gt; </a:t>
            </a:r>
            <a:r>
              <a:rPr lang="es" sz="1350">
                <a:solidFill>
                  <a:srgbClr val="3CEFAB"/>
                </a:solidFill>
                <a:highlight>
                  <a:schemeClr val="dk1"/>
                </a:highlight>
                <a:latin typeface="DM Sans"/>
                <a:ea typeface="DM Sans"/>
                <a:cs typeface="DM Sans"/>
                <a:sym typeface="DM Sans"/>
              </a:rPr>
              <a:t>def </a:t>
            </a:r>
            <a:r>
              <a:rPr lang="es" sz="1350">
                <a:solidFill>
                  <a:srgbClr val="E0FF00"/>
                </a:solidFill>
                <a:highlight>
                  <a:schemeClr val="dk1"/>
                </a:highlight>
                <a:latin typeface="DM Sans"/>
                <a:ea typeface="DM Sans"/>
                <a:cs typeface="DM Sans"/>
                <a:sym typeface="DM Sans"/>
              </a:rPr>
              <a:t>test():</a:t>
            </a:r>
            <a:endParaRPr sz="1350">
              <a:solidFill>
                <a:srgbClr val="E0FF00"/>
              </a:solidFill>
              <a:highlight>
                <a:schemeClr val="dk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" sz="1350">
                <a:solidFill>
                  <a:schemeClr val="dk1"/>
                </a:solidFill>
                <a:highlight>
                  <a:schemeClr val="dk1"/>
                </a:highlight>
                <a:latin typeface="DM Sans"/>
                <a:ea typeface="DM Sans"/>
                <a:cs typeface="DM Sans"/>
                <a:sym typeface="DM Sans"/>
              </a:rPr>
              <a:t>		</a:t>
            </a:r>
            <a:r>
              <a:rPr lang="es" sz="1350">
                <a:solidFill>
                  <a:srgbClr val="3CEFAB"/>
                </a:solidFill>
                <a:highlight>
                  <a:schemeClr val="dk1"/>
                </a:highlight>
                <a:latin typeface="DM Sans"/>
                <a:ea typeface="DM Sans"/>
                <a:cs typeface="DM Sans"/>
                <a:sym typeface="DM Sans"/>
              </a:rPr>
              <a:t>print</a:t>
            </a:r>
            <a:r>
              <a:rPr lang="es" sz="1350">
                <a:solidFill>
                  <a:schemeClr val="lt1"/>
                </a:solidFill>
                <a:highlight>
                  <a:schemeClr val="dk1"/>
                </a:highlight>
                <a:latin typeface="DM Sans"/>
                <a:ea typeface="DM Sans"/>
                <a:cs typeface="DM Sans"/>
                <a:sym typeface="DM Sans"/>
              </a:rPr>
              <a:t>(variable_test)</a:t>
            </a:r>
            <a:endParaRPr sz="1350">
              <a:solidFill>
                <a:schemeClr val="lt1"/>
              </a:solidFill>
              <a:highlight>
                <a:schemeClr val="dk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" sz="1350">
                <a:solidFill>
                  <a:srgbClr val="FF0000"/>
                </a:solidFill>
                <a:highlight>
                  <a:schemeClr val="dk1"/>
                </a:highlight>
                <a:latin typeface="DM Sans"/>
                <a:ea typeface="DM Sans"/>
                <a:cs typeface="DM Sans"/>
                <a:sym typeface="DM Sans"/>
              </a:rPr>
              <a:t>&gt;&gt;&gt; </a:t>
            </a:r>
            <a:r>
              <a:rPr lang="es" sz="1350">
                <a:solidFill>
                  <a:srgbClr val="E0FF00"/>
                </a:solidFill>
                <a:highlight>
                  <a:schemeClr val="dk1"/>
                </a:highlight>
                <a:latin typeface="DM Sans"/>
                <a:ea typeface="DM Sans"/>
                <a:cs typeface="DM Sans"/>
                <a:sym typeface="DM Sans"/>
              </a:rPr>
              <a:t>test()</a:t>
            </a:r>
            <a:endParaRPr i="1"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473350" y="3574975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Contesta mediante el chat de Zoom </a:t>
            </a:r>
            <a:endParaRPr sz="2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Enviando valores</a:t>
            </a:r>
            <a:endParaRPr b="1" i="0" sz="4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/>
        </p:nvSpPr>
        <p:spPr>
          <a:xfrm>
            <a:off x="457725" y="1071050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Enviando valores a una función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1" name="Google Shape;171;p28"/>
          <p:cNvSpPr txBox="1"/>
          <p:nvPr/>
        </p:nvSpPr>
        <p:spPr>
          <a:xfrm>
            <a:off x="457725" y="2287825"/>
            <a:ext cx="47301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Vimos como devolver valores y así comunicar una función con el exterior, ahora </a:t>
            </a:r>
            <a:r>
              <a:rPr lang="es" sz="1350">
                <a:solidFill>
                  <a:schemeClr val="dk1"/>
                </a:solidFill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enviar información desde el exterior a la función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entender los conceptos más fácilmente vamos a trabajar alrededor de un caso de estudio típico: </a:t>
            </a:r>
            <a:r>
              <a:rPr lang="es" sz="1350">
                <a:solidFill>
                  <a:schemeClr val="dk1"/>
                </a:solidFill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crear una función que sume dos números y retorne uno en su resultado.</a:t>
            </a:r>
            <a:endParaRPr sz="1350">
              <a:solidFill>
                <a:schemeClr val="dk1"/>
              </a:solidFill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Enviando valores a una función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7" name="Google Shape;177;p29"/>
          <p:cNvSpPr txBox="1"/>
          <p:nvPr/>
        </p:nvSpPr>
        <p:spPr>
          <a:xfrm>
            <a:off x="473350" y="1908175"/>
            <a:ext cx="3834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Lo primero será definir una función la cual denominaremos como </a:t>
            </a:r>
            <a:r>
              <a:rPr b="1"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suma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y recibirá 2 números con dos nombres como si fueran dos variables </a:t>
            </a:r>
            <a:r>
              <a:rPr b="1"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numero1 </a:t>
            </a:r>
            <a:r>
              <a:rPr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y </a:t>
            </a:r>
            <a:r>
              <a:rPr b="1"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numero2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luego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retornamos la </a:t>
            </a:r>
            <a:r>
              <a:rPr b="1"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suma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 entre ambos números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8" name="Google Shape;178;p29"/>
          <p:cNvSpPr txBox="1"/>
          <p:nvPr/>
        </p:nvSpPr>
        <p:spPr>
          <a:xfrm>
            <a:off x="4652100" y="2219875"/>
            <a:ext cx="3834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def suma(numero1, numero2):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   return numero1 + numero2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79" name="Google Shape;179;p29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180" name="Google Shape;180;p2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1" name="Google Shape;181;p29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2" name="Google Shape;182;p29"/>
          <p:cNvSpPr/>
          <p:nvPr/>
        </p:nvSpPr>
        <p:spPr>
          <a:xfrm>
            <a:off x="4473150" y="2050675"/>
            <a:ext cx="3208800" cy="93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Enviando valores a una función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8" name="Google Shape;188;p30"/>
          <p:cNvSpPr txBox="1"/>
          <p:nvPr/>
        </p:nvSpPr>
        <p:spPr>
          <a:xfrm>
            <a:off x="473350" y="190817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Lo que hacemos para indicar que se reciben valores es </a:t>
            </a:r>
            <a:r>
              <a:rPr b="1"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crear dos variables separadas por una coma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Cuando nosotros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llamemos a la función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automáticamente, se le asignarán a estas variables los números que enviemos, siguiendo el mismo orden: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9" name="Google Shape;189;p30"/>
          <p:cNvSpPr txBox="1"/>
          <p:nvPr/>
        </p:nvSpPr>
        <p:spPr>
          <a:xfrm>
            <a:off x="5076600" y="2070700"/>
            <a:ext cx="1656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&gt;&gt;&gt; r = suma(7, 5)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90" name="Google Shape;190;p30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191" name="Google Shape;191;p3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2" name="Google Shape;192;p30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3" name="Google Shape;193;p30"/>
          <p:cNvSpPr/>
          <p:nvPr/>
        </p:nvSpPr>
        <p:spPr>
          <a:xfrm>
            <a:off x="5026075" y="2041750"/>
            <a:ext cx="1858200" cy="450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0"/>
          <p:cNvSpPr txBox="1"/>
          <p:nvPr/>
        </p:nvSpPr>
        <p:spPr>
          <a:xfrm>
            <a:off x="4769975" y="2681900"/>
            <a:ext cx="3256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este caso 7 será la variable numero1 y 5 será la variable numero2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31"/>
          <p:cNvGrpSpPr/>
          <p:nvPr/>
        </p:nvGrpSpPr>
        <p:grpSpPr>
          <a:xfrm>
            <a:off x="473370" y="619431"/>
            <a:ext cx="738905" cy="738905"/>
            <a:chOff x="575612" y="1950748"/>
            <a:chExt cx="431100" cy="431100"/>
          </a:xfrm>
        </p:grpSpPr>
        <p:sp>
          <p:nvSpPr>
            <p:cNvPr id="200" name="Google Shape;200;p31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1" name="Google Shape;201;p31" title="ícono para pensar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2" name="Google Shape;202;p31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3" name="Google Shape;203;p31"/>
          <p:cNvSpPr txBox="1"/>
          <p:nvPr/>
        </p:nvSpPr>
        <p:spPr>
          <a:xfrm>
            <a:off x="473350" y="1555375"/>
            <a:ext cx="7169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es"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¿Qué ocurriría si lo hiciéramos al revés? </a:t>
            </a:r>
            <a:endParaRPr i="1" sz="24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" sz="2400">
                <a:solidFill>
                  <a:srgbClr val="3CEFAB"/>
                </a:solidFill>
                <a:highlight>
                  <a:schemeClr val="dk1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lang="es" sz="2400">
                <a:solidFill>
                  <a:schemeClr val="lt1"/>
                </a:solidFill>
                <a:highlight>
                  <a:schemeClr val="dk1"/>
                </a:highlight>
                <a:latin typeface="DM Sans"/>
                <a:ea typeface="DM Sans"/>
                <a:cs typeface="DM Sans"/>
                <a:sym typeface="DM Sans"/>
              </a:rPr>
              <a:t> r = suma(5, 7)</a:t>
            </a:r>
            <a:endParaRPr i="1" sz="24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4" name="Google Shape;204;p31"/>
          <p:cNvSpPr txBox="1"/>
          <p:nvPr/>
        </p:nvSpPr>
        <p:spPr>
          <a:xfrm>
            <a:off x="473350" y="3574975"/>
            <a:ext cx="7169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¿Verdadero o falso?</a:t>
            </a:r>
            <a:endParaRPr b="1"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Contesta mediante el chat de Zoom </a:t>
            </a:r>
            <a:endParaRPr sz="2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32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210" name="Google Shape;210;p32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1" name="Google Shape;211;p32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2" name="Google Shape;212;p32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Welcome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3" name="Google Shape;213;p32"/>
          <p:cNvSpPr txBox="1"/>
          <p:nvPr/>
        </p:nvSpPr>
        <p:spPr>
          <a:xfrm>
            <a:off x="987300" y="3973663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4" name="Google Shape;214;p32"/>
          <p:cNvSpPr txBox="1"/>
          <p:nvPr/>
        </p:nvSpPr>
        <p:spPr>
          <a:xfrm>
            <a:off x="987300" y="2947538"/>
            <a:ext cx="7169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Escribir una función a la que se le pase una cadena del nombre de una ciudad &lt;ciudad&gt; y muestre por pantalla el saludo ¡hola bienvenidx a &lt;nombre&gt;!.</a:t>
            </a:r>
            <a:endParaRPr b="0" i="0" sz="20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5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" name="Google Shape;48;p15"/>
          <p:cNvSpPr txBox="1"/>
          <p:nvPr/>
        </p:nvSpPr>
        <p:spPr>
          <a:xfrm>
            <a:off x="3655975" y="2541075"/>
            <a:ext cx="240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" name="Google Shape;49;p15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33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220" name="Google Shape;220;p33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1" name="Google Shape;221;p33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2" name="Google Shape;222;p33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Media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3" name="Google Shape;223;p33"/>
          <p:cNvSpPr txBox="1"/>
          <p:nvPr/>
        </p:nvSpPr>
        <p:spPr>
          <a:xfrm>
            <a:off x="987300" y="3973663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4" name="Google Shape;224;p33"/>
          <p:cNvSpPr txBox="1"/>
          <p:nvPr/>
        </p:nvSpPr>
        <p:spPr>
          <a:xfrm>
            <a:off x="987300" y="2947538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Escribir una función que reciba una muestra de números en una lista y devuelva su media.</a:t>
            </a:r>
            <a:endParaRPr b="0" i="0" sz="20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34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230" name="Google Shape;230;p34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1" name="Google Shape;231;p34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2" name="Google Shape;232;p34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es_multiplo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3" name="Google Shape;233;p34"/>
          <p:cNvSpPr txBox="1"/>
          <p:nvPr/>
        </p:nvSpPr>
        <p:spPr>
          <a:xfrm>
            <a:off x="987300" y="3973663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4" name="Google Shape;234;p34"/>
          <p:cNvSpPr txBox="1"/>
          <p:nvPr/>
        </p:nvSpPr>
        <p:spPr>
          <a:xfrm>
            <a:off x="987300" y="2947538"/>
            <a:ext cx="7169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Crea un programa que le pida dos números enteros al usuario y diga por consola, si alguno de ellos es múltiplo del otro. La función debe llamarse es_multiplo().</a:t>
            </a:r>
            <a:endParaRPr b="0" i="0" sz="20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" sz="5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</a:t>
            </a:r>
            <a:endParaRPr b="0" i="0" sz="5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0" name="Google Shape;240;p35"/>
          <p:cNvSpPr txBox="1"/>
          <p:nvPr/>
        </p:nvSpPr>
        <p:spPr>
          <a:xfrm>
            <a:off x="2998200" y="2971950"/>
            <a:ext cx="314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¡10 minutos y volvemos!</a:t>
            </a:r>
            <a:endParaRPr b="0" i="0" sz="2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Argumentos y parámetros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37"/>
          <p:cNvGrpSpPr/>
          <p:nvPr/>
        </p:nvGrpSpPr>
        <p:grpSpPr>
          <a:xfrm>
            <a:off x="473371" y="619433"/>
            <a:ext cx="738905" cy="738905"/>
            <a:chOff x="575612" y="1950748"/>
            <a:chExt cx="431100" cy="431100"/>
          </a:xfrm>
        </p:grpSpPr>
        <p:sp>
          <p:nvSpPr>
            <p:cNvPr id="251" name="Google Shape;251;p37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2" name="Google Shape;252;p37" title="ícono para pens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3" name="Google Shape;253;p37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4" name="Google Shape;254;p37"/>
          <p:cNvSpPr txBox="1"/>
          <p:nvPr/>
        </p:nvSpPr>
        <p:spPr>
          <a:xfrm>
            <a:off x="473350" y="1702300"/>
            <a:ext cx="7169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¿Cuál es la diferencia entre los parámetros y argumentos?</a:t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5" name="Google Shape;255;p37"/>
          <p:cNvSpPr txBox="1"/>
          <p:nvPr/>
        </p:nvSpPr>
        <p:spPr>
          <a:xfrm>
            <a:off x="473350" y="3355375"/>
            <a:ext cx="7169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0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Contesta mediante el chat de Zoom </a:t>
            </a:r>
            <a:endParaRPr b="0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8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Argumento por valor y referencia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Argumentos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6" name="Google Shape;266;p39"/>
          <p:cNvSpPr txBox="1"/>
          <p:nvPr/>
        </p:nvSpPr>
        <p:spPr>
          <a:xfrm>
            <a:off x="457725" y="2211625"/>
            <a:ext cx="47301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Si hablamos de argumentos tenemos que tener algo en cuenta: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Cuando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enviamos información a una función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generalmente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estos datos se envían por valor.</a:t>
            </a:r>
            <a:endParaRPr sz="1350"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Eso significa que se crea una copia dentro de la función de los valores que enviamos en sus propias variables. Pero,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hay casos excepcionales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las colecciones, listas, diccionarios, conjuntos. Estos datos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se envían por referencia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67" name="Google Shape;26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7625" y="1593350"/>
            <a:ext cx="2221600" cy="222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Referencia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3" name="Google Shape;273;p40"/>
          <p:cNvSpPr txBox="1"/>
          <p:nvPr/>
        </p:nvSpPr>
        <p:spPr>
          <a:xfrm>
            <a:off x="457725" y="2211625"/>
            <a:ext cx="47301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¿Que significa que los conjuntos como listas, tuplas, etc, se envíen por referencia? </a:t>
            </a:r>
            <a:endParaRPr sz="1350"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Significa que, en lugar de una copia dentro de la función,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estaremos manejando el dato original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y si lo modificamos también se verá reflejado en el exterior, es decir, en el conjunto original y no en una copia en la función. Esto debido a que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hacen referencia a la variable externa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algo así como un acceso directo.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74" name="Google Shape;27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7200" y="1938175"/>
            <a:ext cx="2221600" cy="222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Dependiendo del tipo de dato: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0" name="Google Shape;280;p41"/>
          <p:cNvSpPr txBox="1"/>
          <p:nvPr/>
        </p:nvSpPr>
        <p:spPr>
          <a:xfrm>
            <a:off x="473350" y="1908175"/>
            <a:ext cx="3834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Paso por valor: se crea una copia local de la variable dentro de la función.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1" name="Google Shape;281;p41"/>
          <p:cNvSpPr txBox="1"/>
          <p:nvPr/>
        </p:nvSpPr>
        <p:spPr>
          <a:xfrm>
            <a:off x="4527575" y="1908175"/>
            <a:ext cx="3834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Paso por referencia: Se maneja directamente la variable, los cambios realizados dentro de la función le afectarán también fuera.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82" name="Google Shape;282;p41"/>
          <p:cNvGrpSpPr/>
          <p:nvPr/>
        </p:nvGrpSpPr>
        <p:grpSpPr>
          <a:xfrm>
            <a:off x="8327076" y="98873"/>
            <a:ext cx="738900" cy="738900"/>
            <a:chOff x="473351" y="619523"/>
            <a:chExt cx="738900" cy="738900"/>
          </a:xfrm>
        </p:grpSpPr>
        <p:sp>
          <p:nvSpPr>
            <p:cNvPr id="283" name="Google Shape;283;p4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4" name="Google Shape;284;p41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5" name="Google Shape;285;p41"/>
          <p:cNvSpPr txBox="1"/>
          <p:nvPr/>
        </p:nvSpPr>
        <p:spPr>
          <a:xfrm>
            <a:off x="587350" y="2618844"/>
            <a:ext cx="3233700" cy="6003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Los tipos simples se pasan por valor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: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0FF00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Enteros, flotantes, cadenas, lógicos…</a:t>
            </a:r>
            <a:endParaRPr i="0" sz="1350" u="none" cap="none" strike="noStrike">
              <a:solidFill>
                <a:srgbClr val="00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6" name="Google Shape;286;p41"/>
          <p:cNvSpPr txBox="1"/>
          <p:nvPr/>
        </p:nvSpPr>
        <p:spPr>
          <a:xfrm>
            <a:off x="5123850" y="2857648"/>
            <a:ext cx="3188100" cy="8703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Los tipos compuestos se pasan por referencia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Listas, diccionarios, tuplas, conjuntos...</a:t>
            </a:r>
            <a:endParaRPr i="0" sz="1350" u="none" cap="none" strike="noStrike">
              <a:solidFill>
                <a:srgbClr val="00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7" name="Google Shape;287;p41"/>
          <p:cNvSpPr txBox="1"/>
          <p:nvPr/>
        </p:nvSpPr>
        <p:spPr>
          <a:xfrm>
            <a:off x="0" y="4601850"/>
            <a:ext cx="3000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s" sz="1350" u="sng">
                <a:solidFill>
                  <a:srgbClr val="0563C1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Hektor Docs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42"/>
          <p:cNvGrpSpPr/>
          <p:nvPr/>
        </p:nvGrpSpPr>
        <p:grpSpPr>
          <a:xfrm>
            <a:off x="473371" y="619433"/>
            <a:ext cx="738905" cy="738905"/>
            <a:chOff x="575612" y="1950748"/>
            <a:chExt cx="431100" cy="431100"/>
          </a:xfrm>
        </p:grpSpPr>
        <p:sp>
          <p:nvSpPr>
            <p:cNvPr id="293" name="Google Shape;293;p42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4" name="Google Shape;294;p42" title="ícono para pens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5" name="Google Shape;295;p42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6" name="Google Shape;296;p42"/>
          <p:cNvSpPr txBox="1"/>
          <p:nvPr/>
        </p:nvSpPr>
        <p:spPr>
          <a:xfrm>
            <a:off x="473350" y="1626100"/>
            <a:ext cx="7169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¿Es posible que de alguna forma le digamos a Python cuándo queremos pasar un argumento por referencia o por valor?</a:t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7" name="Google Shape;297;p42"/>
          <p:cNvSpPr txBox="1"/>
          <p:nvPr/>
        </p:nvSpPr>
        <p:spPr>
          <a:xfrm>
            <a:off x="473350" y="3390800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0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Contesta mediante el chat de Zoom </a:t>
            </a:r>
            <a:endParaRPr b="0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6"/>
          <p:cNvSpPr txBox="1"/>
          <p:nvPr/>
        </p:nvSpPr>
        <p:spPr>
          <a:xfrm>
            <a:off x="1461300" y="1648200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 </a:t>
            </a: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sobre la clase práctica en vivo anterior</a:t>
            </a: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?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3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43"/>
          <p:cNvSpPr txBox="1"/>
          <p:nvPr/>
        </p:nvSpPr>
        <p:spPr>
          <a:xfrm>
            <a:off x="1250600" y="355550"/>
            <a:ext cx="67665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Argumentos valor - referencia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04" name="Google Shape;304;p43"/>
          <p:cNvGrpSpPr/>
          <p:nvPr/>
        </p:nvGrpSpPr>
        <p:grpSpPr>
          <a:xfrm>
            <a:off x="8327076" y="98873"/>
            <a:ext cx="738900" cy="738900"/>
            <a:chOff x="473351" y="619523"/>
            <a:chExt cx="738900" cy="738900"/>
          </a:xfrm>
        </p:grpSpPr>
        <p:sp>
          <p:nvSpPr>
            <p:cNvPr id="305" name="Google Shape;305;p4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6" name="Google Shape;306;p43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7" name="Google Shape;307;p43"/>
          <p:cNvSpPr txBox="1"/>
          <p:nvPr/>
        </p:nvSpPr>
        <p:spPr>
          <a:xfrm>
            <a:off x="871625" y="1398425"/>
            <a:ext cx="7260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La respuesta es NO. En Python no se pueden utilizar punteros como en otros lenguajes.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8" name="Google Shape;308;p43"/>
          <p:cNvSpPr txBox="1"/>
          <p:nvPr/>
        </p:nvSpPr>
        <p:spPr>
          <a:xfrm>
            <a:off x="1033150" y="2164100"/>
            <a:ext cx="3545400" cy="11691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>
                <a:solidFill>
                  <a:srgbClr val="0D904F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def </a:t>
            </a:r>
            <a:r>
              <a:rPr lang="es" sz="1350">
                <a:solidFill>
                  <a:srgbClr val="303F9F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doblar_valor</a:t>
            </a:r>
            <a:r>
              <a:rPr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b="1"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numero</a:t>
            </a:r>
            <a:r>
              <a:rPr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):</a:t>
            </a:r>
            <a:endParaRPr sz="13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		</a:t>
            </a:r>
            <a:r>
              <a:rPr lang="es" sz="1350">
                <a:solidFill>
                  <a:srgbClr val="0D904F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return </a:t>
            </a:r>
            <a:r>
              <a:rPr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numero *= 2</a:t>
            </a:r>
            <a:endParaRPr sz="13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numero = 10</a:t>
            </a:r>
            <a:endParaRPr sz="13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numero = </a:t>
            </a:r>
            <a:r>
              <a:rPr lang="es" sz="1350">
                <a:solidFill>
                  <a:srgbClr val="303F9F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doblar_valor</a:t>
            </a:r>
            <a:r>
              <a:rPr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(numero)</a:t>
            </a:r>
            <a:endParaRPr sz="1350"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9" name="Google Shape;309;p43"/>
          <p:cNvSpPr txBox="1"/>
          <p:nvPr/>
        </p:nvSpPr>
        <p:spPr>
          <a:xfrm>
            <a:off x="4699725" y="2055175"/>
            <a:ext cx="33750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Aunque  podemos utilizar trucos, como devolver el valor modificado dentro de la función y volverlo a asignar a la misma variable en caso de desear que sea 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“</a:t>
            </a:r>
            <a:r>
              <a:rPr b="1" i="0" lang="es" sz="1350" u="none" cap="none" strike="noStrike">
                <a:solidFill>
                  <a:srgbClr val="000000"/>
                </a:solidFill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referencia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”.</a:t>
            </a:r>
            <a:endParaRPr i="0" sz="1350" u="none" cap="none" strike="noStrike">
              <a:solidFill>
                <a:srgbClr val="000000"/>
              </a:solidFill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44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315" name="Google Shape;315;p44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6" name="Google Shape;316;p44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7" name="Google Shape;317;p44"/>
          <p:cNvSpPr txBox="1"/>
          <p:nvPr/>
        </p:nvSpPr>
        <p:spPr>
          <a:xfrm>
            <a:off x="1461300" y="220862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Conversiones tipos de datos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8" name="Google Shape;318;p44"/>
          <p:cNvSpPr txBox="1"/>
          <p:nvPr/>
        </p:nvSpPr>
        <p:spPr>
          <a:xfrm>
            <a:off x="987300" y="40984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15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9" name="Google Shape;319;p44"/>
          <p:cNvSpPr txBox="1"/>
          <p:nvPr/>
        </p:nvSpPr>
        <p:spPr>
          <a:xfrm>
            <a:off x="724525" y="3406600"/>
            <a:ext cx="7547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Pasaremos de milímetros a metros según el parámetro de la función</a:t>
            </a:r>
            <a:endParaRPr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45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325" name="Google Shape;325;p45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6" name="Google Shape;326;p45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7" name="Google Shape;327;p45"/>
          <p:cNvSpPr txBox="1"/>
          <p:nvPr/>
        </p:nvSpPr>
        <p:spPr>
          <a:xfrm>
            <a:off x="501450" y="1081750"/>
            <a:ext cx="4987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Conversaciones tipos de datos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28" name="Google Shape;328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5"/>
          <p:cNvSpPr txBox="1"/>
          <p:nvPr/>
        </p:nvSpPr>
        <p:spPr>
          <a:xfrm>
            <a:off x="501450" y="2500225"/>
            <a:ext cx="79689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Descripción de la actividad. 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Realiza una función que, dependiendo de los parámetros que reciba, convierta a milímetros o a metros. 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1- Si recibe un argumento, supone que son milímetros y convierte a metros, centímetros y milímetros.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2- Si recibe 3 argumentos, supone que son metros, centímetros y milímetros y los convierte a milímetros.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0" name="Google Shape;330;p45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7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Resumen</a:t>
            </a:r>
            <a:r>
              <a:rPr b="1" i="0" lang="es" sz="4000" u="none" cap="none" strike="noStrike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 la clase hoy</a:t>
            </a:r>
            <a:endParaRPr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1" name="Google Shape;341;p47"/>
          <p:cNvSpPr txBox="1"/>
          <p:nvPr/>
        </p:nvSpPr>
        <p:spPr>
          <a:xfrm>
            <a:off x="2109143" y="2502363"/>
            <a:ext cx="4925700" cy="10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Argumentos y Parámetros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Funciones Recursivas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Funciones Integradas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2" name="Google Shape;342;p47"/>
          <p:cNvSpPr txBox="1"/>
          <p:nvPr/>
        </p:nvSpPr>
        <p:spPr>
          <a:xfrm>
            <a:off x="2109143" y="3567063"/>
            <a:ext cx="4925700" cy="7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Retorno de valores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Envío de valores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8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Opina y valora</a:t>
            </a:r>
            <a:r>
              <a:rPr b="1" i="0" lang="es" sz="4000" u="none" cap="none" strike="noStrike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9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0"/>
          <p:cNvSpPr txBox="1"/>
          <p:nvPr/>
        </p:nvSpPr>
        <p:spPr>
          <a:xfrm>
            <a:off x="475500" y="2287050"/>
            <a:ext cx="8193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1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Educación digital</a:t>
            </a:r>
            <a:br>
              <a:rPr b="1" lang="es" sz="31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s" sz="3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para el mundo real</a:t>
            </a:r>
            <a:r>
              <a:rPr b="1" lang="es" sz="31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1" sz="3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0" name="Google Shape;6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438" y="15453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7"/>
          <p:cNvSpPr txBox="1"/>
          <p:nvPr/>
        </p:nvSpPr>
        <p:spPr>
          <a:xfrm>
            <a:off x="2690561" y="14516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Crear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funciones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2" name="Google Shape;6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2277626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7"/>
          <p:cNvSpPr txBox="1"/>
          <p:nvPr/>
        </p:nvSpPr>
        <p:spPr>
          <a:xfrm>
            <a:off x="2690561" y="21819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Retornar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valores</a:t>
            </a:r>
            <a:endParaRPr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4" name="Google Shape;6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300993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7"/>
          <p:cNvSpPr txBox="1"/>
          <p:nvPr/>
        </p:nvSpPr>
        <p:spPr>
          <a:xfrm>
            <a:off x="2690561" y="29122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Enviar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valores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66" name="Google Shape;66;p17"/>
          <p:cNvCxnSpPr>
            <a:stCxn id="60" idx="2"/>
            <a:endCxn id="62" idx="0"/>
          </p:cNvCxnSpPr>
          <p:nvPr/>
        </p:nvCxnSpPr>
        <p:spPr>
          <a:xfrm flipH="1" rot="-5400000">
            <a:off x="2003626" y="2009588"/>
            <a:ext cx="535200" cy="600"/>
          </a:xfrm>
          <a:prstGeom prst="bentConnector3">
            <a:avLst>
              <a:gd fmla="val 50013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" name="Google Shape;67;p17"/>
          <p:cNvCxnSpPr>
            <a:stCxn id="62" idx="2"/>
            <a:endCxn id="64" idx="0"/>
          </p:cNvCxnSpPr>
          <p:nvPr/>
        </p:nvCxnSpPr>
        <p:spPr>
          <a:xfrm flipH="1" rot="-5400000">
            <a:off x="2003325" y="2741900"/>
            <a:ext cx="535200" cy="600"/>
          </a:xfrm>
          <a:prstGeom prst="bentConnector3">
            <a:avLst>
              <a:gd fmla="val 50013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8" name="Google Shape;6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438" y="3695905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7"/>
          <p:cNvSpPr txBox="1"/>
          <p:nvPr/>
        </p:nvSpPr>
        <p:spPr>
          <a:xfrm>
            <a:off x="2690561" y="3602205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Reconocer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los tipos de argumentos y parámetros.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0" name="Google Shape;7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4329305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7"/>
          <p:cNvSpPr txBox="1"/>
          <p:nvPr/>
        </p:nvSpPr>
        <p:spPr>
          <a:xfrm>
            <a:off x="2690561" y="4205330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Aplicar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funciones recursivas e integradas. 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72" name="Google Shape;72;p17"/>
          <p:cNvCxnSpPr>
            <a:stCxn id="68" idx="2"/>
            <a:endCxn id="70" idx="0"/>
          </p:cNvCxnSpPr>
          <p:nvPr/>
        </p:nvCxnSpPr>
        <p:spPr>
          <a:xfrm flipH="1" rot="-5400000">
            <a:off x="2052975" y="4110830"/>
            <a:ext cx="4365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" name="Google Shape;73;p17"/>
          <p:cNvCxnSpPr/>
          <p:nvPr/>
        </p:nvCxnSpPr>
        <p:spPr>
          <a:xfrm flipH="1" rot="-5400000">
            <a:off x="2003625" y="3401650"/>
            <a:ext cx="535200" cy="600"/>
          </a:xfrm>
          <a:prstGeom prst="bentConnector3">
            <a:avLst>
              <a:gd fmla="val 50013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Repositorio Github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9" name="Google Shape;79;p18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8"/>
          <p:cNvSpPr txBox="1"/>
          <p:nvPr/>
        </p:nvSpPr>
        <p:spPr>
          <a:xfrm>
            <a:off x="1021500" y="2885850"/>
            <a:ext cx="4300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Font typeface="DM Sans"/>
              <a:buChar char="✓"/>
            </a:pPr>
            <a:r>
              <a:rPr lang="es" sz="22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Repositorio Python</a:t>
            </a:r>
            <a:endParaRPr sz="22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" name="Google Shape;81;p18"/>
          <p:cNvSpPr txBox="1"/>
          <p:nvPr/>
        </p:nvSpPr>
        <p:spPr>
          <a:xfrm>
            <a:off x="1021500" y="1728575"/>
            <a:ext cx="5765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DM Sans"/>
                <a:ea typeface="DM Sans"/>
                <a:cs typeface="DM Sans"/>
                <a:sym typeface="DM Sans"/>
              </a:rPr>
              <a:t>Te dejamos el acceso al Repositorio de Github donde encontrarás todo el material complementario y scripts de la clase. </a:t>
            </a:r>
            <a:endParaRPr sz="18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2" name="Google Shape;8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6400" y="2324100"/>
            <a:ext cx="116205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Funciones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Funciones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3" name="Google Shape;93;p20"/>
          <p:cNvSpPr txBox="1"/>
          <p:nvPr/>
        </p:nvSpPr>
        <p:spPr>
          <a:xfrm>
            <a:off x="473350" y="1908175"/>
            <a:ext cx="3834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Cuando creamos nuestros propios programas nos damos cuenta de que muchas de las tareas que implementamos se repiten o se presentan de forma similar pero con algunos cambios.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4" name="Google Shape;94;p20"/>
          <p:cNvSpPr txBox="1"/>
          <p:nvPr/>
        </p:nvSpPr>
        <p:spPr>
          <a:xfrm>
            <a:off x="4527575" y="190817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Entonces aparece la necesidad de agrupar este código repetido o similar, a las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agrupaciones de código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se les denomina </a:t>
            </a:r>
            <a:r>
              <a:rPr b="1"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funciones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las cuales se pueden ejecutar múltiples veces gracias a un nombre único que las identifica.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Funciones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0" name="Google Shape;100;p21"/>
          <p:cNvSpPr txBox="1"/>
          <p:nvPr/>
        </p:nvSpPr>
        <p:spPr>
          <a:xfrm>
            <a:off x="473350" y="190817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Para comunicarse con nuestro proceso principal, las funciones pueden recibir y devolver datos manipulados. Un ejemplo de una función que conocemos es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len()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que nos permite saber la cantidad de elementos de una colección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1" name="Google Shape;101;p21"/>
          <p:cNvSpPr txBox="1"/>
          <p:nvPr/>
        </p:nvSpPr>
        <p:spPr>
          <a:xfrm>
            <a:off x="4527575" y="1908175"/>
            <a:ext cx="3834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Recordemos que a esta función hay que pasarle el elemento del cual queremos saber la longitud y devuelve un valor entero con la longitud, a este valor se le denomina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valor de retorno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2" name="Google Shape;102;p21"/>
          <p:cNvSpPr txBox="1"/>
          <p:nvPr/>
        </p:nvSpPr>
        <p:spPr>
          <a:xfrm>
            <a:off x="4527575" y="3131875"/>
            <a:ext cx="30000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&gt;&gt;&gt; len(“Hola”)</a:t>
            </a:r>
            <a:endParaRPr b="1" sz="1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4</a:t>
            </a:r>
            <a:endParaRPr sz="1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/>
        </p:nvSpPr>
        <p:spPr>
          <a:xfrm>
            <a:off x="473350" y="619525"/>
            <a:ext cx="8141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Sintaxis para una definición de función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8" name="Google Shape;108;p22"/>
          <p:cNvSpPr txBox="1"/>
          <p:nvPr/>
        </p:nvSpPr>
        <p:spPr>
          <a:xfrm>
            <a:off x="473350" y="1908175"/>
            <a:ext cx="3834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9" name="Google Shape;109;p22"/>
          <p:cNvSpPr txBox="1"/>
          <p:nvPr/>
        </p:nvSpPr>
        <p:spPr>
          <a:xfrm>
            <a:off x="4527575" y="1908175"/>
            <a:ext cx="38346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b="1"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Nombre:</a:t>
            </a:r>
            <a:r>
              <a:rPr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Es el nombre de la función</a:t>
            </a:r>
            <a:endParaRPr sz="1350"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b="1"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Parámetro</a:t>
            </a:r>
            <a:r>
              <a:rPr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Como vimos en la clase 8 hay scripts con argumentos, en las funciones, cuando recibe argumentos, se les denominan parámetros.</a:t>
            </a:r>
            <a:endParaRPr sz="13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b="1"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Sentencias</a:t>
            </a:r>
            <a:r>
              <a:rPr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: Es el bloque del código.</a:t>
            </a:r>
            <a:endParaRPr sz="13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b="1"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Return:</a:t>
            </a:r>
            <a:r>
              <a:rPr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Es una sentencia de Python, le indica a la función qué devolver cuando llamamos a la función</a:t>
            </a:r>
            <a:endParaRPr sz="13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b="1"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Expresión:</a:t>
            </a:r>
            <a:r>
              <a:rPr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Es lo que devuelve la sentencia return.</a:t>
            </a:r>
            <a:endParaRPr sz="13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0" name="Google Shape;110;p22"/>
          <p:cNvSpPr/>
          <p:nvPr/>
        </p:nvSpPr>
        <p:spPr>
          <a:xfrm>
            <a:off x="871750" y="2509525"/>
            <a:ext cx="3170400" cy="1024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2"/>
          <p:cNvSpPr txBox="1"/>
          <p:nvPr/>
        </p:nvSpPr>
        <p:spPr>
          <a:xfrm>
            <a:off x="956950" y="2586775"/>
            <a:ext cx="30000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770000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>
                <a:solidFill>
                  <a:srgbClr val="0D904F"/>
                </a:solidFill>
                <a:latin typeface="DM Sans"/>
                <a:ea typeface="DM Sans"/>
                <a:cs typeface="DM Sans"/>
                <a:sym typeface="DM Sans"/>
              </a:rPr>
              <a:t>def </a:t>
            </a:r>
            <a:r>
              <a:rPr lang="es" sz="1350">
                <a:solidFill>
                  <a:srgbClr val="303F9F"/>
                </a:solidFill>
                <a:latin typeface="DM Sans"/>
                <a:ea typeface="DM Sans"/>
                <a:cs typeface="DM Sans"/>
                <a:sym typeface="DM Sans"/>
              </a:rPr>
              <a:t>NOMBRE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(PARÁMETROS):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SENTENCIAS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350">
                <a:solidFill>
                  <a:srgbClr val="0D904F"/>
                </a:solidFill>
                <a:latin typeface="DM Sans"/>
                <a:ea typeface="DM Sans"/>
                <a:cs typeface="DM Sans"/>
                <a:sym typeface="DM Sans"/>
              </a:rPr>
              <a:t>RETURN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[EXPRESIÓN]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